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C7DE4-23FB-F751-5FC9-03CEE54E742B}" v="34" dt="2021-02-25T06:46:48.160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4E49D9-59AA-4887-8BA5-CB25A8F2262C}" type="datetime1">
              <a:rPr lang="hr-HR" smtClean="0"/>
              <a:t>9.3.2021.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7E3C-5834-45B4-86B2-8AFEA0EC2F75}" type="datetime1">
              <a:rPr lang="hr-HR" smtClean="0"/>
              <a:pPr/>
              <a:t>9.3.2021.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212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sklopu projekta…. Bile smo na Malti u </a:t>
            </a:r>
            <a:r>
              <a:rPr lang="hr-HR" dirty="0" err="1"/>
              <a:t>ETIju</a:t>
            </a:r>
            <a:r>
              <a:rPr lang="hr-HR" dirty="0"/>
              <a:t>… na tečaju…CLIL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190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Prvi dan je bio teorijski te</a:t>
            </a:r>
            <a:r>
              <a:rPr lang="hr-HR" baseline="0" dirty="0"/>
              <a:t> smo se </a:t>
            </a:r>
            <a:r>
              <a:rPr lang="hr-HR" dirty="0"/>
              <a:t>poznale sa slijedećim pojmovima….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hr-HR" noProof="0" smtClean="0"/>
              <a:t>3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372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nebo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pic>
        <p:nvPicPr>
          <p:cNvPr id="6" name="vod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od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kutnik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77504C-20CB-4F4F-BF04-F23D6BE6531E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1D9771-C679-474C-843F-4078BB09CB61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C1BDE8-5611-4C34-92C9-A1CC7FF7FF60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4D39C-FF18-444E-A275-1D19DD4A41B0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DA792-7AFD-4097-A91E-96B78C371D2B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C9D6A8-4177-4610-96A7-33A68A457F1D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E41CD-72B7-47F2-B176-9CB9A3A8510E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4BC7D-BFA7-44D4-95EA-C733B346635C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43CFE-88C9-4A23-B7E2-B5B19F3CA30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2CB2-D98B-477B-819F-C9DEADFA954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vod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pic>
        <p:nvPicPr>
          <p:cNvPr id="9" name="vod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od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DBD530B9-9504-458C-840E-94B0ABAA2DF9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aker.discoveryeducation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s.dk/clil4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CPEDLXKv1E8MTUcWIBr21UpfX3G5XVE/view?usp=sharing" TargetMode="External"/><Relationship Id="rId2" Type="http://schemas.openxmlformats.org/officeDocument/2006/relationships/hyperlink" Target="https://multidict.net/wordlink/?navsize=1&amp;sl=en&amp;url=https://multidict.net/clilstore/page.php?id=8876%7band%7duser=DCiglar%7band%7dhl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ltidict.net/multidi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dict.net/clilstore/" TargetMode="External"/><Relationship Id="rId2" Type="http://schemas.openxmlformats.org/officeDocument/2006/relationships/hyperlink" Target="https://www.classtools.net/random-name-picker/index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hr_h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ndspace.com/lesson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1701" y="775062"/>
            <a:ext cx="9602789" cy="2086287"/>
          </a:xfrm>
        </p:spPr>
        <p:txBody>
          <a:bodyPr rtlCol="0"/>
          <a:lstStyle/>
          <a:p>
            <a:pPr rtl="0"/>
            <a:r>
              <a:rPr lang="hr-HR" dirty="0"/>
              <a:t>Malta</a:t>
            </a:r>
            <a:br>
              <a:rPr lang="hr-HR" dirty="0"/>
            </a:br>
            <a:r>
              <a:rPr lang="hr-HR" dirty="0"/>
              <a:t>12.10.2020. – 16.10.2020.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72" y="3003928"/>
            <a:ext cx="6665719" cy="275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92" y="1017046"/>
            <a:ext cx="6417108" cy="323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86612" y="1572767"/>
            <a:ext cx="5726508" cy="4809371"/>
          </a:xfrm>
        </p:spPr>
        <p:txBody>
          <a:bodyPr>
            <a:noAutofit/>
          </a:bodyPr>
          <a:lstStyle/>
          <a:p>
            <a:r>
              <a:rPr lang="hr-HR" sz="2800" dirty="0"/>
              <a:t>H5P - </a:t>
            </a:r>
            <a:r>
              <a:rPr lang="hr-HR" sz="2800" dirty="0">
                <a:hlinkClick r:id="rId3"/>
              </a:rPr>
              <a:t>https://h5p.org/</a:t>
            </a:r>
            <a:endParaRPr lang="hr-HR" sz="2800" dirty="0"/>
          </a:p>
          <a:p>
            <a:pPr lvl="1"/>
            <a:r>
              <a:rPr lang="hr-HR" sz="2400" dirty="0"/>
              <a:t>besplatan je alat otvorenog koda namijenjen izradi raznovrsnih interaktivnih sadržaja</a:t>
            </a:r>
          </a:p>
          <a:p>
            <a:pPr lvl="1"/>
            <a:r>
              <a:rPr lang="hr-HR" sz="2400" dirty="0"/>
              <a:t> Zbog svoje </a:t>
            </a:r>
            <a:r>
              <a:rPr lang="hr-HR" sz="2400" dirty="0" err="1"/>
              <a:t>jednostavnne</a:t>
            </a:r>
            <a:r>
              <a:rPr lang="hr-HR" sz="2400" dirty="0"/>
              <a:t> uporabe, intuitivnosti i činjenice kako je ovaj alat besplatan, stekao je veliku popularnost među korisnicima koji imaju potrebu izraditi interaktivne prezentacije, igre, kvizove, video zapise i brojne druge sadržaje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33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46" y="809244"/>
            <a:ext cx="6250854" cy="338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Puzzlemaker</a:t>
            </a:r>
            <a:r>
              <a:rPr lang="hr-HR" sz="2800" dirty="0"/>
              <a:t> - </a:t>
            </a:r>
            <a:r>
              <a:rPr lang="hr-HR" sz="2800" dirty="0">
                <a:hlinkClick r:id="rId3"/>
              </a:rPr>
              <a:t>https://puzzlemaker.discoveryeducation.com/</a:t>
            </a:r>
            <a:endParaRPr lang="hr-HR" sz="2800" dirty="0"/>
          </a:p>
          <a:p>
            <a:pPr lvl="1"/>
            <a:r>
              <a:rPr lang="hr-HR" sz="2400" dirty="0"/>
              <a:t>Alat koji omogućuje stvoriti križaljke, zagonetke, zagonetke za pretraživanje riječi, labirinte i slično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420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1" y="559548"/>
            <a:ext cx="6241618" cy="422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CLIL4U - </a:t>
            </a:r>
            <a:r>
              <a:rPr lang="hr-HR" sz="2800" dirty="0">
                <a:hlinkClick r:id="rId3"/>
              </a:rPr>
              <a:t>https://languages.dk/clil4u/</a:t>
            </a:r>
            <a:endParaRPr lang="hr-HR" sz="2800" dirty="0"/>
          </a:p>
          <a:p>
            <a:pPr lvl="1"/>
            <a:r>
              <a:rPr lang="hr-HR" sz="2400" dirty="0"/>
              <a:t>Implementacija CLIL-a s bazama resursa za nastavnike, studente i učenike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815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– povijest i informatika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/>
              <a:t>Nastavna tema :  Starije kameno doba   / Programiranje</a:t>
            </a:r>
          </a:p>
          <a:p>
            <a:r>
              <a:rPr lang="hr-HR" sz="2400" dirty="0"/>
              <a:t>Razred : 5. razred</a:t>
            </a:r>
          </a:p>
          <a:p>
            <a:r>
              <a:rPr lang="hr-HR" sz="2400" dirty="0">
                <a:ea typeface="+mn-lt"/>
                <a:cs typeface="+mn-lt"/>
                <a:hlinkClick r:id="rId2"/>
              </a:rPr>
              <a:t>https://multidict.net/wordlink/?navsize=1&amp;sl=en&amp;url=https://multidict.net/clilstore/page.php?id=8876{and}user=DCiglar{and}hl=en</a:t>
            </a:r>
          </a:p>
          <a:p>
            <a:pPr marL="45720" indent="0">
              <a:buNone/>
            </a:pPr>
            <a:endParaRPr lang="hr-HR" sz="2400" dirty="0">
              <a:ea typeface="+mn-lt"/>
              <a:cs typeface="+mn-lt"/>
            </a:endParaRPr>
          </a:p>
          <a:p>
            <a:endParaRPr lang="hr-HR" sz="2400" dirty="0">
              <a:ea typeface="+mn-lt"/>
              <a:cs typeface="+mn-lt"/>
            </a:endParaRPr>
          </a:p>
        </p:txBody>
      </p:sp>
      <p:sp>
        <p:nvSpPr>
          <p:cNvPr id="4" name="Akcijski gumb: Film 3">
            <a:hlinkClick r:id="rId3" highlightClick="1"/>
          </p:cNvPr>
          <p:cNvSpPr/>
          <p:nvPr/>
        </p:nvSpPr>
        <p:spPr>
          <a:xfrm>
            <a:off x="9624291" y="4839855"/>
            <a:ext cx="1634836" cy="1154545"/>
          </a:xfrm>
          <a:prstGeom prst="actionButtonMovi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1321064" y="3874365"/>
            <a:ext cx="9601200" cy="186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hr-HR" sz="2400" b="1" dirty="0"/>
          </a:p>
          <a:p>
            <a:pPr marL="45720" indent="0" algn="ctr">
              <a:buNone/>
            </a:pPr>
            <a:r>
              <a:rPr lang="en-US" sz="2400" b="1" dirty="0"/>
              <a:t>CLIL - Content and Language Integrated Learning</a:t>
            </a:r>
            <a:endParaRPr lang="hr-HR" sz="2400" b="1" dirty="0"/>
          </a:p>
          <a:p>
            <a:pPr marL="45720" indent="0" algn="ctr">
              <a:buNone/>
            </a:pPr>
            <a:r>
              <a:rPr lang="hr-HR" sz="2400" b="1" dirty="0"/>
              <a:t>Danijela Ciglar &amp; Ingrid Cindori</a:t>
            </a:r>
          </a:p>
          <a:p>
            <a:pPr marL="45720" indent="0" algn="ctr">
              <a:buNone/>
            </a:pPr>
            <a:endParaRPr lang="hr-HR" sz="2400" b="1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34" y="1930584"/>
            <a:ext cx="4344897" cy="202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utnik 7"/>
          <p:cNvSpPr/>
          <p:nvPr/>
        </p:nvSpPr>
        <p:spPr>
          <a:xfrm>
            <a:off x="1496291" y="284499"/>
            <a:ext cx="8589818" cy="12025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dirty="0">
                <a:ln/>
                <a:solidFill>
                  <a:schemeClr val="accent3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Projekt : </a:t>
            </a:r>
            <a:r>
              <a:rPr lang="hr-HR" b="1" dirty="0" err="1">
                <a:ln/>
                <a:solidFill>
                  <a:schemeClr val="accent3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Erasmus</a:t>
            </a:r>
            <a:r>
              <a:rPr lang="hr-HR" b="1" dirty="0">
                <a:ln/>
                <a:solidFill>
                  <a:schemeClr val="accent3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+ Okvir za razvoj kompetencija</a:t>
            </a:r>
            <a:endParaRPr lang="hr-HR" sz="5400" b="1" dirty="0">
              <a:ln/>
              <a:solidFill>
                <a:schemeClr val="accent3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80" y="49891"/>
            <a:ext cx="37592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278" y="1443549"/>
            <a:ext cx="9509760" cy="50474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CLIL</a:t>
            </a:r>
            <a:r>
              <a:rPr lang="hr-HR" sz="2400" dirty="0">
                <a:cs typeface="Arial" panose="020B0604020202020204" pitchFamily="34" charset="0"/>
              </a:rPr>
              <a:t> - Sadržajno i jezično integrirano učenje</a:t>
            </a:r>
            <a:endParaRPr lang="en-US" sz="24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hr-HR" sz="2400" dirty="0">
              <a:cs typeface="Arial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5C</a:t>
            </a:r>
            <a:r>
              <a:rPr lang="hr-HR" sz="2400" dirty="0">
                <a:cs typeface="Arial" panose="020B0604020202020204" pitchFamily="34" charset="0"/>
              </a:rPr>
              <a:t> – (</a:t>
            </a:r>
            <a:r>
              <a:rPr lang="hr-HR" sz="2400" dirty="0" err="1">
                <a:cs typeface="Arial" panose="020B0604020202020204" pitchFamily="34" charset="0"/>
              </a:rPr>
              <a:t>Community</a:t>
            </a:r>
            <a:r>
              <a:rPr lang="hr-HR" sz="2400" dirty="0">
                <a:cs typeface="Arial" panose="020B0604020202020204" pitchFamily="34" charset="0"/>
              </a:rPr>
              <a:t>, </a:t>
            </a:r>
            <a:r>
              <a:rPr lang="hr-HR" sz="2400" dirty="0" err="1">
                <a:cs typeface="Arial" panose="020B0604020202020204" pitchFamily="34" charset="0"/>
              </a:rPr>
              <a:t>Communication</a:t>
            </a:r>
            <a:r>
              <a:rPr lang="hr-HR" sz="2400" dirty="0">
                <a:cs typeface="Arial" panose="020B0604020202020204" pitchFamily="34" charset="0"/>
              </a:rPr>
              <a:t>, </a:t>
            </a:r>
            <a:r>
              <a:rPr lang="hr-HR" sz="2400" dirty="0" err="1">
                <a:cs typeface="Arial" panose="020B0604020202020204" pitchFamily="34" charset="0"/>
              </a:rPr>
              <a:t>Cognition</a:t>
            </a:r>
            <a:r>
              <a:rPr lang="hr-HR" sz="2400" dirty="0">
                <a:cs typeface="Arial" panose="020B0604020202020204" pitchFamily="34" charset="0"/>
              </a:rPr>
              <a:t>, </a:t>
            </a:r>
            <a:r>
              <a:rPr lang="hr-HR" sz="2400" dirty="0" err="1">
                <a:cs typeface="Arial" panose="020B0604020202020204" pitchFamily="34" charset="0"/>
              </a:rPr>
              <a:t>Content</a:t>
            </a:r>
            <a:r>
              <a:rPr lang="hr-HR" sz="2400" dirty="0">
                <a:cs typeface="Arial" panose="020B0604020202020204" pitchFamily="34" charset="0"/>
              </a:rPr>
              <a:t>, </a:t>
            </a:r>
            <a:r>
              <a:rPr lang="hr-HR" sz="2400" dirty="0" err="1">
                <a:cs typeface="Arial" panose="020B0604020202020204" pitchFamily="34" charset="0"/>
              </a:rPr>
              <a:t>Competences</a:t>
            </a:r>
            <a:r>
              <a:rPr lang="hr-HR" sz="2400" dirty="0">
                <a:cs typeface="Arial" panose="020B0604020202020204" pitchFamily="34" charset="0"/>
              </a:rPr>
              <a:t>)</a:t>
            </a:r>
            <a:endParaRPr lang="en-US" sz="2400" dirty="0">
              <a:cs typeface="Arial" panose="020B0604020202020204" pitchFamily="34" charset="0"/>
            </a:endParaRPr>
          </a:p>
          <a:p>
            <a:endParaRPr lang="hr-HR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Multidict</a:t>
            </a:r>
            <a:r>
              <a:rPr lang="en-US" sz="2400" dirty="0">
                <a:cs typeface="Arial" panose="020B0604020202020204" pitchFamily="34" charset="0"/>
              </a:rPr>
              <a:t> - on line </a:t>
            </a:r>
            <a:r>
              <a:rPr lang="en-US" sz="2400" dirty="0" err="1">
                <a:cs typeface="Arial" panose="020B0604020202020204" pitchFamily="34" charset="0"/>
              </a:rPr>
              <a:t>prevoditelj</a:t>
            </a:r>
            <a:r>
              <a:rPr lang="hr-HR" sz="2400" dirty="0">
                <a:cs typeface="Arial" panose="020B0604020202020204" pitchFamily="34" charset="0"/>
              </a:rPr>
              <a:t> - </a:t>
            </a:r>
            <a:r>
              <a:rPr lang="hr-HR" sz="2400" dirty="0">
                <a:cs typeface="Arial" panose="020B0604020202020204" pitchFamily="34" charset="0"/>
                <a:hlinkClick r:id="rId4"/>
              </a:rPr>
              <a:t>https://multidict.net/multidict/</a:t>
            </a:r>
            <a:endParaRPr lang="hr-H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dan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ClasTools.net - https://classtools.net/ </a:t>
            </a:r>
            <a:endParaRPr lang="hr-HR" sz="2800" dirty="0"/>
          </a:p>
          <a:p>
            <a:pPr lvl="1"/>
            <a:r>
              <a:rPr lang="hr-HR" sz="2400" dirty="0"/>
              <a:t>S</a:t>
            </a:r>
            <a:r>
              <a:rPr lang="en-US" sz="2400" dirty="0"/>
              <a:t>pin the wheel - </a:t>
            </a:r>
            <a:r>
              <a:rPr lang="en-US" sz="2400" dirty="0">
                <a:hlinkClick r:id="rId2"/>
              </a:rPr>
              <a:t>https://www.classtools.net/random-name-picker/index.php</a:t>
            </a:r>
            <a:endParaRPr lang="hr-HR" sz="2400" dirty="0"/>
          </a:p>
          <a:p>
            <a:pPr marL="45720" indent="0">
              <a:buNone/>
            </a:pP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Clilstore</a:t>
            </a:r>
            <a:r>
              <a:rPr lang="hr-HR" sz="2800" dirty="0"/>
              <a:t> - </a:t>
            </a:r>
            <a:r>
              <a:rPr lang="hr-HR" sz="2800" dirty="0">
                <a:hlinkClick r:id="rId3"/>
              </a:rPr>
              <a:t>https://multidict.net/clilstore/</a:t>
            </a:r>
            <a:endParaRPr lang="hr-HR" sz="2800" dirty="0"/>
          </a:p>
          <a:p>
            <a:pPr lvl="1"/>
            <a:r>
              <a:rPr lang="hr-HR" sz="2400" dirty="0"/>
              <a:t>Platforma sa jedinicama za učenje sadržaja i jezika</a:t>
            </a:r>
            <a:endParaRPr lang="en-US" sz="2400" dirty="0"/>
          </a:p>
          <a:p>
            <a:pPr marL="320040" lvl="1" indent="0">
              <a:buNone/>
            </a:pPr>
            <a:endParaRPr lang="en-US" sz="2400" dirty="0"/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05" y="3880436"/>
            <a:ext cx="5307641" cy="297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3880436"/>
            <a:ext cx="4862185" cy="296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2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1120" y="1572767"/>
            <a:ext cx="9509760" cy="4846693"/>
          </a:xfrm>
        </p:spPr>
        <p:txBody>
          <a:bodyPr>
            <a:noAutofit/>
          </a:bodyPr>
          <a:lstStyle/>
          <a:p>
            <a:r>
              <a:rPr lang="hr-HR" sz="2800" dirty="0" err="1"/>
              <a:t>Learning</a:t>
            </a:r>
            <a:r>
              <a:rPr lang="hr-HR" sz="2800" dirty="0"/>
              <a:t> </a:t>
            </a:r>
            <a:r>
              <a:rPr lang="hr-HR" sz="2800" dirty="0" err="1"/>
              <a:t>Apps</a:t>
            </a:r>
            <a:r>
              <a:rPr lang="hr-HR" sz="2800" dirty="0"/>
              <a:t> - </a:t>
            </a:r>
            <a:r>
              <a:rPr lang="hr-HR" sz="2800" dirty="0">
                <a:hlinkClick r:id="rId2"/>
              </a:rPr>
              <a:t>https://learningapps.org/</a:t>
            </a:r>
            <a:endParaRPr lang="hr-HR" sz="2800" dirty="0"/>
          </a:p>
          <a:p>
            <a:pPr lvl="1"/>
            <a:r>
              <a:rPr lang="hr-HR" sz="2400" dirty="0"/>
              <a:t>aplikacija koja podržava procese učenja i poučavanja u malim interaktivnim modulima. </a:t>
            </a:r>
          </a:p>
          <a:p>
            <a:pPr lvl="1"/>
            <a:r>
              <a:rPr lang="hr-HR" sz="2400" dirty="0"/>
              <a:t>Ti se moduli mogu koristiti izravno u materijalima za učenje, ali i za samostalno učenje.</a:t>
            </a:r>
          </a:p>
          <a:p>
            <a:pPr lvl="1"/>
            <a:r>
              <a:rPr lang="hr-HR" sz="2400" dirty="0"/>
              <a:t> Cilj je prikupiti blokove za višekratnu upotrebu i učiniti ih dostupnima svima. </a:t>
            </a:r>
          </a:p>
          <a:p>
            <a:pPr lvl="1"/>
            <a:r>
              <a:rPr lang="hr-HR" sz="2400" dirty="0"/>
              <a:t>Blokovi (zvani </a:t>
            </a:r>
            <a:r>
              <a:rPr lang="hr-HR" sz="2400" dirty="0" err="1"/>
              <a:t>Apps</a:t>
            </a:r>
            <a:r>
              <a:rPr lang="hr-HR" sz="2400" dirty="0"/>
              <a:t>) ne uključuju određeni okvir ili određeni scenarij učenja. </a:t>
            </a:r>
          </a:p>
          <a:p>
            <a:pPr lvl="1"/>
            <a:r>
              <a:rPr lang="hr-HR" sz="2400" dirty="0"/>
              <a:t>Blokovi stoga nisu prikladni kao cjelovite lekcije ili zadaci, već moraju biti ugrađeni u odgovarajući nastavni scenarij.</a:t>
            </a:r>
          </a:p>
          <a:p>
            <a:pPr marL="45720" indent="0">
              <a:buNone/>
            </a:pP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0" y="220032"/>
            <a:ext cx="10815148" cy="635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4" y="610268"/>
            <a:ext cx="10350880" cy="557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28" y="990070"/>
            <a:ext cx="9058172" cy="496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4" y="1303277"/>
            <a:ext cx="7895072" cy="436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1794045"/>
            <a:ext cx="6326646" cy="335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0"/>
            <a:ext cx="6278880" cy="384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-1" y="1353312"/>
            <a:ext cx="6503438" cy="5374059"/>
          </a:xfrm>
        </p:spPr>
        <p:txBody>
          <a:bodyPr>
            <a:noAutofit/>
          </a:bodyPr>
          <a:lstStyle/>
          <a:p>
            <a:r>
              <a:rPr lang="hr-HR" sz="2800" dirty="0" err="1"/>
              <a:t>Canva</a:t>
            </a:r>
            <a:r>
              <a:rPr lang="hr-HR" sz="2800" dirty="0"/>
              <a:t> - </a:t>
            </a:r>
            <a:r>
              <a:rPr lang="hr-HR" sz="2800" dirty="0">
                <a:hlinkClick r:id="rId3"/>
              </a:rPr>
              <a:t>https://www.canva.com/hr_hr/</a:t>
            </a:r>
            <a:endParaRPr lang="hr-HR" sz="2800" dirty="0"/>
          </a:p>
          <a:p>
            <a:pPr lvl="1"/>
            <a:r>
              <a:rPr lang="hr-HR" sz="2400" dirty="0" err="1"/>
              <a:t>Canva</a:t>
            </a:r>
            <a:r>
              <a:rPr lang="hr-HR" sz="2400" dirty="0"/>
              <a:t> je brz i jednostavan web alat za grafički dizajn. </a:t>
            </a:r>
          </a:p>
          <a:p>
            <a:pPr lvl="1"/>
            <a:r>
              <a:rPr lang="hr-HR" sz="2400" dirty="0"/>
              <a:t>Namijenjen je osobama koje nemaju skupocjene alate niti znanje kako se njima koristiti ali bi svojim prezentacijama, </a:t>
            </a:r>
            <a:r>
              <a:rPr lang="hr-HR" sz="2400" dirty="0" err="1"/>
              <a:t>posterima</a:t>
            </a:r>
            <a:r>
              <a:rPr lang="hr-HR" sz="2400" dirty="0"/>
              <a:t> i </a:t>
            </a:r>
            <a:r>
              <a:rPr lang="hr-HR" sz="2400" dirty="0" err="1"/>
              <a:t>infografikama</a:t>
            </a:r>
            <a:r>
              <a:rPr lang="hr-HR" sz="2400" dirty="0"/>
              <a:t> željeli</a:t>
            </a:r>
            <a:r>
              <a:rPr lang="hr-HR" dirty="0"/>
              <a:t> </a:t>
            </a:r>
            <a:r>
              <a:rPr lang="hr-HR" sz="2400" dirty="0"/>
              <a:t>dati profesionalni izgled. </a:t>
            </a:r>
          </a:p>
          <a:p>
            <a:pPr lvl="1"/>
            <a:r>
              <a:rPr lang="hr-HR" sz="2400" dirty="0"/>
              <a:t>Alat omogućava unaprijed definirane predloške (poster, čestitka, </a:t>
            </a:r>
            <a:r>
              <a:rPr lang="hr-HR" sz="2400" dirty="0" err="1"/>
              <a:t>infografika</a:t>
            </a:r>
            <a:r>
              <a:rPr lang="hr-HR" sz="2400" dirty="0"/>
              <a:t>, prezentacija, objava na društvenoj mreži i slično) kao i mogućnost definiranja vlastitih dimenzija. </a:t>
            </a:r>
          </a:p>
        </p:txBody>
      </p:sp>
    </p:spTree>
    <p:extLst>
      <p:ext uri="{BB962C8B-B14F-4D97-AF65-F5344CB8AC3E}">
        <p14:creationId xmlns:p14="http://schemas.microsoft.com/office/powerpoint/2010/main" val="40249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dan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80" y="560404"/>
            <a:ext cx="4480002" cy="482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492130"/>
          </a:xfrm>
        </p:spPr>
        <p:txBody>
          <a:bodyPr>
            <a:noAutofit/>
          </a:bodyPr>
          <a:lstStyle/>
          <a:p>
            <a:r>
              <a:rPr lang="hr-HR" sz="2800" dirty="0" err="1"/>
              <a:t>WordArt</a:t>
            </a:r>
            <a:r>
              <a:rPr lang="hr-HR" sz="2800" dirty="0"/>
              <a:t> - </a:t>
            </a:r>
            <a:r>
              <a:rPr lang="hr-HR" sz="2800" dirty="0">
                <a:hlinkClick r:id="rId3"/>
              </a:rPr>
              <a:t>https://wordart.com/</a:t>
            </a:r>
            <a:endParaRPr lang="hr-HR" sz="2800" dirty="0"/>
          </a:p>
          <a:p>
            <a:pPr lvl="1"/>
            <a:r>
              <a:rPr lang="hr-HR" sz="2400" dirty="0"/>
              <a:t>galerija stilova teksta koje možete dodati u svoje publikacije za stvaranje ukrasnih efekata, poput zasjenjenog ili zrcalnog (reflektiranog) teksta</a:t>
            </a:r>
          </a:p>
          <a:p>
            <a:pPr lvl="1"/>
            <a:r>
              <a:rPr lang="hr-HR" sz="2400" dirty="0"/>
              <a:t> </a:t>
            </a:r>
            <a:r>
              <a:rPr lang="hr-HR" sz="2400" dirty="0" err="1"/>
              <a:t>WordArt</a:t>
            </a:r>
            <a:r>
              <a:rPr lang="hr-HR" sz="2400" dirty="0"/>
              <a:t> možete koristiti za dodavanje posebnih tekstualnih efekata u svoje dokumente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787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46296"/>
            <a:ext cx="6138085" cy="33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17241" y="1572768"/>
            <a:ext cx="5595879" cy="5107950"/>
          </a:xfrm>
        </p:spPr>
        <p:txBody>
          <a:bodyPr>
            <a:noAutofit/>
          </a:bodyPr>
          <a:lstStyle/>
          <a:p>
            <a:r>
              <a:rPr lang="hr-HR" sz="2400" dirty="0" err="1"/>
              <a:t>Blendspace</a:t>
            </a:r>
            <a:r>
              <a:rPr lang="hr-HR" sz="2400" dirty="0"/>
              <a:t> - </a:t>
            </a:r>
            <a:r>
              <a:rPr lang="hr-HR" sz="2400" dirty="0">
                <a:hlinkClick r:id="rId3"/>
              </a:rPr>
              <a:t>https://www.blendspace.com/lessons</a:t>
            </a:r>
            <a:endParaRPr lang="hr-HR" sz="2400" dirty="0"/>
          </a:p>
          <a:p>
            <a:pPr lvl="1"/>
            <a:r>
              <a:rPr lang="hr-HR" sz="2400" dirty="0"/>
              <a:t>je način za stvaranje interaktivnih lekcija koje sinkroniziraju dokumente, prezentacije, videozapise, slike i druge materijale u jednom jezgrovitom, lako upravljanom i organiziranom prostoru</a:t>
            </a:r>
          </a:p>
          <a:p>
            <a:pPr lvl="1"/>
            <a:r>
              <a:rPr lang="hr-HR" sz="2400" dirty="0"/>
              <a:t> Lekcije su dostupne putem računala i omogućuju učenicima da koriste tehnologiju za samostalno učenje</a:t>
            </a:r>
          </a:p>
        </p:txBody>
      </p:sp>
    </p:spTree>
    <p:extLst>
      <p:ext uri="{BB962C8B-B14F-4D97-AF65-F5344CB8AC3E}">
        <p14:creationId xmlns:p14="http://schemas.microsoft.com/office/powerpoint/2010/main" val="5841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cean 16 x 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37_TF02895256" id="{DC769805-36B8-4E46-B0A4-CDBBB8DF79D9}" vid="{84F5E11A-7F42-45BC-B8E5-DBFA546A503A}"/>
    </a:ext>
  </a:extLst>
</a:theme>
</file>

<file path=ppt/theme/theme2.xml><?xml version="1.0" encoding="utf-8"?>
<a:theme xmlns:a="http://schemas.openxmlformats.org/drawingml/2006/main" name="Tema sustava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 slikom oceana (široki zaslon)</Template>
  <TotalTime>125</TotalTime>
  <Words>519</Words>
  <Application>Microsoft Office PowerPoint</Application>
  <PresentationFormat>Widescreen</PresentationFormat>
  <Paragraphs>55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Ocean 16 x 9</vt:lpstr>
      <vt:lpstr>Malta 12.10.2020. – 16.10.2020.</vt:lpstr>
      <vt:lpstr>PowerPoint Presentation</vt:lpstr>
      <vt:lpstr>1. dan</vt:lpstr>
      <vt:lpstr>2. dan</vt:lpstr>
      <vt:lpstr>3. dan</vt:lpstr>
      <vt:lpstr>PowerPoint Presentation</vt:lpstr>
      <vt:lpstr>4. dan</vt:lpstr>
      <vt:lpstr>4. dan</vt:lpstr>
      <vt:lpstr>5. dan</vt:lpstr>
      <vt:lpstr>5. dan</vt:lpstr>
      <vt:lpstr>5. dan</vt:lpstr>
      <vt:lpstr>5. dan</vt:lpstr>
      <vt:lpstr>Projekt – povijest i informatika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 12.10.2021. – 17.10.2021.</dc:title>
  <dc:creator>Ingrid Cindori</dc:creator>
  <cp:lastModifiedBy>Ingrid Cindori</cp:lastModifiedBy>
  <cp:revision>35</cp:revision>
  <dcterms:created xsi:type="dcterms:W3CDTF">2021-02-24T16:31:51Z</dcterms:created>
  <dcterms:modified xsi:type="dcterms:W3CDTF">2021-03-10T06:04:17Z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